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1" r:id="rId3"/>
    <p:sldId id="258" r:id="rId4"/>
    <p:sldId id="259" r:id="rId5"/>
    <p:sldId id="260" r:id="rId6"/>
    <p:sldId id="263" r:id="rId7"/>
    <p:sldId id="264" r:id="rId8"/>
    <p:sldId id="265" r:id="rId9"/>
    <p:sldId id="266" r:id="rId10"/>
    <p:sldId id="267" r:id="rId11"/>
    <p:sldId id="271" r:id="rId12"/>
    <p:sldId id="273" r:id="rId13"/>
    <p:sldId id="272" r:id="rId14"/>
    <p:sldId id="274" r:id="rId15"/>
    <p:sldId id="268" r:id="rId16"/>
    <p:sldId id="269" r:id="rId17"/>
    <p:sldId id="270" r:id="rId18"/>
    <p:sldId id="26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5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D13C9FB-1006-4654-B9B0-8DAD82C281AA}" type="datetimeFigureOut">
              <a:rPr lang="en-US" smtClean="0"/>
              <a:pPr/>
              <a:t>9/19/2018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B3C7771-9093-4DAB-B748-A74DA0BFE62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advClick="0" advTm="5000">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a:p>
        </p:txBody>
      </p:sp>
    </p:spTree>
  </p:cSld>
  <p:clrMapOvr>
    <a:masterClrMapping/>
  </p:clrMapOvr>
  <p:transition spd="med" advClick="0" advTm="5000">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D13C9FB-1006-4654-B9B0-8DAD82C281AA}" type="datetimeFigureOut">
              <a:rPr lang="en-US" smtClean="0"/>
              <a:pPr/>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advClick="0" advTm="5000">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3C9FB-1006-4654-B9B0-8DAD82C281AA}" type="datetimeFigureOut">
              <a:rPr lang="en-US" smtClean="0"/>
              <a:pPr/>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3C7771-9093-4DAB-B748-A74DA0BFE627}" type="slidenum">
              <a:rPr lang="en-US" smtClean="0"/>
              <a:pPr/>
              <a:t>‹#›</a:t>
            </a:fld>
            <a:endParaRPr lang="en-US"/>
          </a:p>
        </p:txBody>
      </p:sp>
    </p:spTree>
  </p:cSld>
  <p:clrMapOvr>
    <a:masterClrMapping/>
  </p:clrMapOvr>
  <p:transition spd="med" advClick="0" advTm="5000">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13C9FB-1006-4654-B9B0-8DAD82C281AA}" type="datetimeFigureOut">
              <a:rPr lang="en-US" smtClean="0"/>
              <a:pPr/>
              <a:t>9/19/2018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3C7771-9093-4DAB-B748-A74DA0BFE627}" type="slidenum">
              <a:rPr lang="en-US" smtClean="0"/>
              <a:pPr/>
              <a:t>‹#›</a:t>
            </a:fld>
            <a:endParaRPr lang="en-US"/>
          </a:p>
        </p:txBody>
      </p:sp>
    </p:spTree>
  </p:cSld>
  <p:clrMapOvr>
    <a:masterClrMapping/>
  </p:clrMapOvr>
  <p:transition spd="med" advClick="0" advTm="5000">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13C9FB-1006-4654-B9B0-8DAD82C281AA}" type="datetimeFigureOut">
              <a:rPr lang="en-US" smtClean="0"/>
              <a:pPr/>
              <a:t>9/19/2018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3C7771-9093-4DAB-B748-A74DA0BFE627}" type="slidenum">
              <a:rPr lang="en-US" smtClean="0"/>
              <a:pPr/>
              <a:t>‹#›</a:t>
            </a:fld>
            <a:endParaRPr lang="en-US"/>
          </a:p>
        </p:txBody>
      </p:sp>
    </p:spTree>
  </p:cSld>
  <p:clrMapOvr>
    <a:masterClrMapping/>
  </p:clrMapOvr>
  <p:transition spd="med" advClick="0" advTm="5000">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3C9FB-1006-4654-B9B0-8DAD82C281AA}" type="datetimeFigureOut">
              <a:rPr lang="en-US" smtClean="0"/>
              <a:pPr/>
              <a:t>9/19/2018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3C7771-9093-4DAB-B748-A74DA0BFE627}" type="slidenum">
              <a:rPr lang="en-US" smtClean="0"/>
              <a:pPr/>
              <a:t>‹#›</a:t>
            </a:fld>
            <a:endParaRPr lang="en-US"/>
          </a:p>
        </p:txBody>
      </p:sp>
    </p:spTree>
  </p:cSld>
  <p:clrMapOvr>
    <a:masterClrMapping/>
  </p:clrMapOvr>
  <p:transition spd="med" advClick="0" advTm="5000">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3C9FB-1006-4654-B9B0-8DAD82C281AA}" type="datetimeFigureOut">
              <a:rPr lang="en-US" smtClean="0"/>
              <a:pPr/>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3C7771-9093-4DAB-B748-A74DA0BFE627}" type="slidenum">
              <a:rPr lang="en-US" smtClean="0"/>
              <a:pPr/>
              <a:t>‹#›</a:t>
            </a:fld>
            <a:endParaRPr lang="en-US"/>
          </a:p>
        </p:txBody>
      </p:sp>
    </p:spTree>
  </p:cSld>
  <p:clrMapOvr>
    <a:masterClrMapping/>
  </p:clrMapOvr>
  <p:transition spd="med" advClick="0" advTm="5000">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D13C9FB-1006-4654-B9B0-8DAD82C281AA}" type="datetimeFigureOut">
              <a:rPr lang="en-US" smtClean="0"/>
              <a:pPr/>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B3C7771-9093-4DAB-B748-A74DA0BFE62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advClick="0" advTm="5000">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a:p>
        </p:txBody>
      </p:sp>
    </p:spTree>
  </p:cSld>
  <p:clrMapOvr>
    <a:masterClrMapping/>
  </p:clrMapOvr>
  <p:transition spd="med" advClick="0" advTm="5000">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a:p>
        </p:txBody>
      </p:sp>
    </p:spTree>
  </p:cSld>
  <p:clrMapOvr>
    <a:masterClrMapping/>
  </p:clrMapOvr>
  <p:transition spd="med" advClick="0" advTm="5000">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13C9FB-1006-4654-B9B0-8DAD82C281AA}" type="datetimeFigureOut">
              <a:rPr lang="en-US" smtClean="0"/>
              <a:pPr/>
              <a:t>9/19/2018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B3C7771-9093-4DAB-B748-A74DA0BFE627}"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advClick="0" advTm="5000">
    <p:newsflash/>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Equity and Equality in Education</a:t>
            </a:r>
            <a:endParaRPr lang="en-GB" dirty="0"/>
          </a:p>
        </p:txBody>
      </p:sp>
      <p:sp>
        <p:nvSpPr>
          <p:cNvPr id="3" name="Subtitle 2"/>
          <p:cNvSpPr>
            <a:spLocks noGrp="1"/>
          </p:cNvSpPr>
          <p:nvPr>
            <p:ph type="subTitle" idx="1"/>
          </p:nvPr>
        </p:nvSpPr>
        <p:spPr/>
        <p:txBody>
          <a:bodyPr/>
          <a:lstStyle/>
          <a:p>
            <a:r>
              <a:rPr lang="en-US" dirty="0" smtClean="0"/>
              <a:t>Disadvantage </a:t>
            </a:r>
            <a:r>
              <a:rPr lang="en-US" dirty="0"/>
              <a:t>Factors</a:t>
            </a:r>
            <a:endParaRPr lang="en-GB" dirty="0"/>
          </a:p>
          <a:p>
            <a:endParaRPr lang="en-US" dirty="0"/>
          </a:p>
        </p:txBody>
      </p:sp>
    </p:spTree>
  </p:cSld>
  <p:clrMapOvr>
    <a:masterClrMapping/>
  </p:clrMapOvr>
  <p:transition spd="med" advClick="0" advTm="5000">
    <p:newsflash/>
    <p:sndAc>
      <p:stSnd>
        <p:snd r:embed="rId2" name="arrow.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Factors of Educational Disadvantages</a:t>
            </a:r>
            <a:endParaRPr lang="en-US" dirty="0"/>
          </a:p>
        </p:txBody>
      </p:sp>
      <p:sp>
        <p:nvSpPr>
          <p:cNvPr id="3" name="Content Placeholder 2"/>
          <p:cNvSpPr>
            <a:spLocks noGrp="1"/>
          </p:cNvSpPr>
          <p:nvPr>
            <p:ph idx="1"/>
          </p:nvPr>
        </p:nvSpPr>
        <p:spPr>
          <a:xfrm>
            <a:off x="533400" y="1828800"/>
            <a:ext cx="8229600" cy="4389120"/>
          </a:xfrm>
        </p:spPr>
        <p:txBody>
          <a:bodyPr/>
          <a:lstStyle/>
          <a:p>
            <a:r>
              <a:rPr lang="en-US" dirty="0" smtClean="0"/>
              <a:t>Factors </a:t>
            </a:r>
            <a:r>
              <a:rPr lang="en-US" dirty="0"/>
              <a:t>of educational </a:t>
            </a:r>
            <a:r>
              <a:rPr lang="en-US" dirty="0" smtClean="0"/>
              <a:t>disadvantages deny </a:t>
            </a:r>
            <a:r>
              <a:rPr lang="en-US" dirty="0"/>
              <a:t>individuals the right to equality and equity education. </a:t>
            </a:r>
          </a:p>
          <a:p>
            <a:r>
              <a:rPr lang="en-US" dirty="0"/>
              <a:t>These factors of a drawback to schooling include, </a:t>
            </a:r>
            <a:r>
              <a:rPr lang="en-US" dirty="0" smtClean="0"/>
              <a:t>Socio-economic </a:t>
            </a:r>
            <a:r>
              <a:rPr lang="en-US" dirty="0"/>
              <a:t>background; Disability; Refugee or humanitarian </a:t>
            </a:r>
            <a:r>
              <a:rPr lang="en-US" dirty="0" smtClean="0"/>
              <a:t>status</a:t>
            </a:r>
            <a:r>
              <a:rPr lang="en-US" dirty="0"/>
              <a:t> </a:t>
            </a:r>
            <a:r>
              <a:rPr lang="en-US" dirty="0" smtClean="0"/>
              <a:t>and </a:t>
            </a:r>
            <a:r>
              <a:rPr lang="en-US" dirty="0"/>
              <a:t>Rural/remote location</a:t>
            </a:r>
            <a:r>
              <a:rPr lang="en-US" dirty="0" smtClean="0"/>
              <a:t>.</a:t>
            </a:r>
          </a:p>
          <a:p>
            <a:r>
              <a:rPr lang="en-US" dirty="0"/>
              <a:t>Most of </a:t>
            </a:r>
            <a:r>
              <a:rPr lang="en-US" dirty="0" smtClean="0"/>
              <a:t>these </a:t>
            </a:r>
            <a:r>
              <a:rPr lang="en-US" dirty="0"/>
              <a:t>factors of disadvantage to education are linked to lack of finances to meet the demand of </a:t>
            </a:r>
            <a:r>
              <a:rPr lang="en-US" dirty="0"/>
              <a:t>education (</a:t>
            </a:r>
            <a:r>
              <a:rPr lang="en-US" dirty="0" smtClean="0"/>
              <a:t>Masters et al, 2018). </a:t>
            </a:r>
            <a:endParaRPr lang="en-US" dirty="0"/>
          </a:p>
          <a:p>
            <a:endParaRPr lang="en-US" dirty="0"/>
          </a:p>
          <a:p>
            <a:pPr marL="0" indent="0">
              <a:buNone/>
            </a:pPr>
            <a:endParaRPr lang="en-US" dirty="0"/>
          </a:p>
        </p:txBody>
      </p:sp>
    </p:spTree>
  </p:cSld>
  <p:clrMapOvr>
    <a:masterClrMapping/>
  </p:clrMapOvr>
  <p:transition spd="med" advClick="0" advTm="5000">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Socio-Economic Background</a:t>
            </a:r>
            <a:endParaRPr lang="en-US" dirty="0"/>
          </a:p>
        </p:txBody>
      </p:sp>
      <p:sp>
        <p:nvSpPr>
          <p:cNvPr id="3" name="Content Placeholder 2"/>
          <p:cNvSpPr>
            <a:spLocks noGrp="1"/>
          </p:cNvSpPr>
          <p:nvPr>
            <p:ph idx="1"/>
          </p:nvPr>
        </p:nvSpPr>
        <p:spPr/>
        <p:txBody>
          <a:bodyPr>
            <a:normAutofit lnSpcReduction="10000"/>
          </a:bodyPr>
          <a:lstStyle/>
          <a:p>
            <a:r>
              <a:rPr lang="en-US" dirty="0" smtClean="0"/>
              <a:t>Socio-economic </a:t>
            </a:r>
            <a:r>
              <a:rPr lang="en-US" dirty="0"/>
              <a:t>status comprises of </a:t>
            </a:r>
            <a:r>
              <a:rPr lang="en-US" dirty="0" smtClean="0"/>
              <a:t>financial </a:t>
            </a:r>
            <a:r>
              <a:rPr lang="en-US" dirty="0"/>
              <a:t>security, educational attainment, and social class and </a:t>
            </a:r>
            <a:r>
              <a:rPr lang="en-US" dirty="0" smtClean="0"/>
              <a:t>status and income.</a:t>
            </a:r>
          </a:p>
          <a:p>
            <a:r>
              <a:rPr lang="en-US" dirty="0" smtClean="0"/>
              <a:t>The </a:t>
            </a:r>
            <a:r>
              <a:rPr lang="en-US" dirty="0"/>
              <a:t>main challenge to providing equal access to education is financial challenges where parents cannot sustain their children in schools. </a:t>
            </a:r>
          </a:p>
          <a:p>
            <a:r>
              <a:rPr lang="en-US" dirty="0" smtClean="0"/>
              <a:t>Where </a:t>
            </a:r>
            <a:r>
              <a:rPr lang="en-US" dirty="0"/>
              <a:t>education is free parents are </a:t>
            </a:r>
            <a:r>
              <a:rPr lang="en-US" dirty="0" smtClean="0"/>
              <a:t>not able </a:t>
            </a:r>
            <a:r>
              <a:rPr lang="en-US" dirty="0"/>
              <a:t>to provide other requirements for their children’s education</a:t>
            </a:r>
            <a:r>
              <a:rPr lang="en-US" dirty="0" smtClean="0"/>
              <a:t>.</a:t>
            </a:r>
          </a:p>
          <a:p>
            <a:r>
              <a:rPr lang="en-US" dirty="0"/>
              <a:t>Learning facilities for children from low socioeconomic background </a:t>
            </a:r>
            <a:r>
              <a:rPr lang="en-US" dirty="0" smtClean="0"/>
              <a:t>lack </a:t>
            </a:r>
            <a:r>
              <a:rPr lang="en-US" dirty="0"/>
              <a:t>important learning </a:t>
            </a:r>
            <a:r>
              <a:rPr lang="en-US" dirty="0" smtClean="0"/>
              <a:t>materials. </a:t>
            </a:r>
            <a:endParaRPr lang="en-US" dirty="0"/>
          </a:p>
        </p:txBody>
      </p:sp>
    </p:spTree>
  </p:cSld>
  <p:clrMapOvr>
    <a:masterClrMapping/>
  </p:clrMapOvr>
  <p:transition spd="med" advClick="0" advTm="5000">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Disability</a:t>
            </a:r>
            <a:endParaRPr lang="en-US" dirty="0"/>
          </a:p>
        </p:txBody>
      </p:sp>
      <p:sp>
        <p:nvSpPr>
          <p:cNvPr id="3" name="Content Placeholder 2"/>
          <p:cNvSpPr>
            <a:spLocks noGrp="1"/>
          </p:cNvSpPr>
          <p:nvPr>
            <p:ph idx="1"/>
          </p:nvPr>
        </p:nvSpPr>
        <p:spPr>
          <a:xfrm>
            <a:off x="533400" y="1905000"/>
            <a:ext cx="8229600" cy="4389120"/>
          </a:xfrm>
        </p:spPr>
        <p:txBody>
          <a:bodyPr>
            <a:normAutofit lnSpcReduction="10000"/>
          </a:bodyPr>
          <a:lstStyle/>
          <a:p>
            <a:r>
              <a:rPr lang="en-US" dirty="0"/>
              <a:t>Disability refers to any form of impairment that can be developmental, cognitive, sensory, physical, mental intellectual or a combination. </a:t>
            </a:r>
            <a:endParaRPr lang="en-US" dirty="0" smtClean="0"/>
          </a:p>
          <a:p>
            <a:r>
              <a:rPr lang="en-US" dirty="0"/>
              <a:t>Students with disability require particular attention, specialized equipment, training, teachers and facilities</a:t>
            </a:r>
            <a:r>
              <a:rPr lang="en-US" dirty="0" smtClean="0"/>
              <a:t>.</a:t>
            </a:r>
          </a:p>
          <a:p>
            <a:r>
              <a:rPr lang="en-US" dirty="0"/>
              <a:t>Some educational providers find difficulties when combining learners </a:t>
            </a:r>
            <a:r>
              <a:rPr lang="en-US" dirty="0" smtClean="0"/>
              <a:t>with </a:t>
            </a:r>
            <a:r>
              <a:rPr lang="en-US" dirty="0"/>
              <a:t>disability in their classroom due to the amount and the scope of curricula adaptation required in any particular </a:t>
            </a:r>
            <a:r>
              <a:rPr lang="en-US" dirty="0"/>
              <a:t>class (Masters et al, 2018). </a:t>
            </a:r>
            <a:endParaRPr lang="en-US" dirty="0"/>
          </a:p>
        </p:txBody>
      </p:sp>
    </p:spTree>
  </p:cSld>
  <p:clrMapOvr>
    <a:masterClrMapping/>
  </p:clrMapOvr>
  <p:transition spd="med" advClick="0" advTm="5000">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Refugee </a:t>
            </a:r>
            <a:r>
              <a:rPr lang="en-US" dirty="0"/>
              <a:t>and Humanitarian status</a:t>
            </a:r>
          </a:p>
        </p:txBody>
      </p:sp>
      <p:sp>
        <p:nvSpPr>
          <p:cNvPr id="3" name="Content Placeholder 2"/>
          <p:cNvSpPr>
            <a:spLocks noGrp="1"/>
          </p:cNvSpPr>
          <p:nvPr>
            <p:ph idx="1"/>
          </p:nvPr>
        </p:nvSpPr>
        <p:spPr/>
        <p:txBody>
          <a:bodyPr>
            <a:normAutofit/>
          </a:bodyPr>
          <a:lstStyle/>
          <a:p>
            <a:r>
              <a:rPr lang="en-US" dirty="0" smtClean="0"/>
              <a:t>Education of children displaced due to humanitarian crisis is affected in two ways:</a:t>
            </a:r>
          </a:p>
          <a:p>
            <a:pPr marL="514350" indent="-514350">
              <a:buFont typeface="+mj-lt"/>
              <a:buAutoNum type="alphaLcParenR"/>
            </a:pPr>
            <a:r>
              <a:rPr lang="en-US" dirty="0" smtClean="0"/>
              <a:t>In cases of cross-boundary displacement, </a:t>
            </a:r>
            <a:r>
              <a:rPr lang="en-US" dirty="0"/>
              <a:t>children encounter challenges while adapting </a:t>
            </a:r>
            <a:r>
              <a:rPr lang="en-US" dirty="0" smtClean="0"/>
              <a:t>to the </a:t>
            </a:r>
            <a:r>
              <a:rPr lang="en-US" dirty="0"/>
              <a:t>new </a:t>
            </a:r>
            <a:r>
              <a:rPr lang="en-US" dirty="0" smtClean="0"/>
              <a:t>country’s education </a:t>
            </a:r>
            <a:r>
              <a:rPr lang="en-US" dirty="0"/>
              <a:t>system</a:t>
            </a:r>
            <a:r>
              <a:rPr lang="en-US" dirty="0" smtClean="0"/>
              <a:t>.</a:t>
            </a:r>
          </a:p>
          <a:p>
            <a:pPr marL="514350" indent="-514350">
              <a:buFont typeface="+mj-lt"/>
              <a:buAutoNum type="alphaLcParenR"/>
            </a:pPr>
            <a:r>
              <a:rPr lang="en-US" dirty="0" smtClean="0"/>
              <a:t>When go </a:t>
            </a:r>
            <a:r>
              <a:rPr lang="en-US" dirty="0"/>
              <a:t>back to their </a:t>
            </a:r>
            <a:r>
              <a:rPr lang="en-US" dirty="0" smtClean="0"/>
              <a:t>home countries</a:t>
            </a:r>
            <a:r>
              <a:rPr lang="en-US" dirty="0"/>
              <a:t>, their education is affected by inconsistencies and discontinuity</a:t>
            </a:r>
            <a:endParaRPr lang="en-US" dirty="0" smtClean="0"/>
          </a:p>
          <a:p>
            <a:endParaRPr lang="en-US" dirty="0"/>
          </a:p>
        </p:txBody>
      </p:sp>
    </p:spTree>
  </p:cSld>
  <p:clrMapOvr>
    <a:masterClrMapping/>
  </p:clrMapOvr>
  <p:transition spd="med" advClick="0" advTm="5000">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Remoteness</a:t>
            </a:r>
            <a:endParaRPr lang="en-GB" dirty="0"/>
          </a:p>
        </p:txBody>
      </p:sp>
      <p:sp>
        <p:nvSpPr>
          <p:cNvPr id="3" name="Content Placeholder 2"/>
          <p:cNvSpPr>
            <a:spLocks noGrp="1"/>
          </p:cNvSpPr>
          <p:nvPr>
            <p:ph idx="1"/>
          </p:nvPr>
        </p:nvSpPr>
        <p:spPr/>
        <p:txBody>
          <a:bodyPr/>
          <a:lstStyle/>
          <a:p>
            <a:r>
              <a:rPr lang="en-US" dirty="0"/>
              <a:t>Students in rural and sub-urban areas </a:t>
            </a:r>
            <a:r>
              <a:rPr lang="en-US" dirty="0" smtClean="0"/>
              <a:t>obtain </a:t>
            </a:r>
            <a:r>
              <a:rPr lang="en-US" dirty="0"/>
              <a:t>lower level education compared to </a:t>
            </a:r>
            <a:r>
              <a:rPr lang="en-US" dirty="0" smtClean="0"/>
              <a:t>those in </a:t>
            </a:r>
            <a:r>
              <a:rPr lang="en-US" dirty="0"/>
              <a:t>urban </a:t>
            </a:r>
            <a:r>
              <a:rPr lang="en-US" dirty="0" smtClean="0"/>
              <a:t>set-ups.</a:t>
            </a:r>
          </a:p>
          <a:p>
            <a:r>
              <a:rPr lang="en-US" dirty="0"/>
              <a:t>This is </a:t>
            </a:r>
            <a:r>
              <a:rPr lang="en-US" dirty="0" smtClean="0"/>
              <a:t>due to </a:t>
            </a:r>
            <a:r>
              <a:rPr lang="en-US" dirty="0"/>
              <a:t>the fact that most learning facilities in rural and sub-urban areas are </a:t>
            </a:r>
            <a:r>
              <a:rPr lang="en-US" dirty="0" smtClean="0"/>
              <a:t>underequipped. </a:t>
            </a:r>
          </a:p>
          <a:p>
            <a:r>
              <a:rPr lang="en-US" dirty="0"/>
              <a:t>Moreover, the lower level of education is contributed by the high poverty </a:t>
            </a:r>
            <a:r>
              <a:rPr lang="en-US" dirty="0" smtClean="0"/>
              <a:t>levels in remote areas.  </a:t>
            </a:r>
          </a:p>
          <a:p>
            <a:r>
              <a:rPr lang="en-US" dirty="0" smtClean="0"/>
              <a:t>Some students in rural areas </a:t>
            </a:r>
            <a:r>
              <a:rPr lang="en-US" dirty="0"/>
              <a:t>are </a:t>
            </a:r>
            <a:r>
              <a:rPr lang="en-US" dirty="0" smtClean="0"/>
              <a:t>compelled to miss classes in order to help </a:t>
            </a:r>
            <a:r>
              <a:rPr lang="en-US" dirty="0"/>
              <a:t>their </a:t>
            </a:r>
            <a:r>
              <a:rPr lang="en-US" dirty="0" smtClean="0"/>
              <a:t>parents in farms and </a:t>
            </a:r>
            <a:r>
              <a:rPr lang="en-US" dirty="0" err="1" smtClean="0"/>
              <a:t>and</a:t>
            </a:r>
            <a:r>
              <a:rPr lang="en-US" dirty="0" smtClean="0"/>
              <a:t> </a:t>
            </a:r>
            <a:r>
              <a:rPr lang="en-US" dirty="0"/>
              <a:t>other domestic chores</a:t>
            </a:r>
            <a:endParaRPr lang="en-GB" dirty="0"/>
          </a:p>
        </p:txBody>
      </p:sp>
    </p:spTree>
    <p:extLst>
      <p:ext uri="{BB962C8B-B14F-4D97-AF65-F5344CB8AC3E}">
        <p14:creationId xmlns:p14="http://schemas.microsoft.com/office/powerpoint/2010/main" val="2448011108"/>
      </p:ext>
    </p:extLst>
  </p:cSld>
  <p:clrMapOvr>
    <a:masterClrMapping/>
  </p:clrMapOvr>
  <p:transition spd="med" advClick="0" advTm="5000">
    <p:newsfla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Teachers and </a:t>
            </a:r>
            <a:r>
              <a:rPr lang="en-US" dirty="0" smtClean="0"/>
              <a:t>standards.</a:t>
            </a:r>
            <a:endParaRPr lang="en-GB" dirty="0"/>
          </a:p>
        </p:txBody>
      </p:sp>
      <p:sp>
        <p:nvSpPr>
          <p:cNvPr id="3" name="Content Placeholder 2"/>
          <p:cNvSpPr>
            <a:spLocks noGrp="1"/>
          </p:cNvSpPr>
          <p:nvPr>
            <p:ph idx="1"/>
          </p:nvPr>
        </p:nvSpPr>
        <p:spPr/>
        <p:txBody>
          <a:bodyPr>
            <a:normAutofit/>
          </a:bodyPr>
          <a:lstStyle/>
          <a:p>
            <a:r>
              <a:rPr lang="en-US" dirty="0"/>
              <a:t>Different teachers use different skills, technologies, methodologies and techniques to teach their </a:t>
            </a:r>
            <a:r>
              <a:rPr lang="en-US" dirty="0" smtClean="0"/>
              <a:t>students.</a:t>
            </a:r>
          </a:p>
          <a:p>
            <a:r>
              <a:rPr lang="en-US" dirty="0"/>
              <a:t>Students who are lucky to have teachers using the best skills, technologies and methodologies perform better than other students with unqualified teachers </a:t>
            </a:r>
            <a:r>
              <a:rPr lang="en-US" dirty="0" smtClean="0"/>
              <a:t>do.</a:t>
            </a:r>
          </a:p>
          <a:p>
            <a:r>
              <a:rPr lang="en-US" dirty="0" smtClean="0"/>
              <a:t>Difference in </a:t>
            </a:r>
            <a:r>
              <a:rPr lang="en-US" dirty="0"/>
              <a:t>qualification in teachers and the efforts by the educational providers to provide equal access to education </a:t>
            </a:r>
            <a:r>
              <a:rPr lang="en-US" dirty="0" smtClean="0"/>
              <a:t>can lead to equality in education. </a:t>
            </a:r>
            <a:endParaRPr lang="en-GB" dirty="0"/>
          </a:p>
          <a:p>
            <a:pPr marL="0" indent="0">
              <a:buNone/>
            </a:pPr>
            <a:endParaRPr lang="en-GB" dirty="0"/>
          </a:p>
        </p:txBody>
      </p:sp>
    </p:spTree>
    <p:extLst>
      <p:ext uri="{BB962C8B-B14F-4D97-AF65-F5344CB8AC3E}">
        <p14:creationId xmlns:p14="http://schemas.microsoft.com/office/powerpoint/2010/main" val="2076283598"/>
      </p:ext>
    </p:extLst>
  </p:cSld>
  <p:clrMapOvr>
    <a:masterClrMapping/>
  </p:clrMapOvr>
  <p:transition spd="med" advClick="0" advTm="5000">
    <p:newsfla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Investment in Learning Resources</a:t>
            </a:r>
            <a:endParaRPr lang="en-GB" dirty="0"/>
          </a:p>
        </p:txBody>
      </p:sp>
      <p:sp>
        <p:nvSpPr>
          <p:cNvPr id="3" name="Content Placeholder 2"/>
          <p:cNvSpPr>
            <a:spLocks noGrp="1"/>
          </p:cNvSpPr>
          <p:nvPr>
            <p:ph idx="1"/>
          </p:nvPr>
        </p:nvSpPr>
        <p:spPr/>
        <p:txBody>
          <a:bodyPr/>
          <a:lstStyle/>
          <a:p>
            <a:r>
              <a:rPr lang="en-US" dirty="0"/>
              <a:t>Employing qualified teachers and equipping every school with all facilities will see every student have equal competing grounds. </a:t>
            </a:r>
          </a:p>
          <a:p>
            <a:r>
              <a:rPr lang="en-US" dirty="0"/>
              <a:t>However, this expensive process would require a huge amount of finances. </a:t>
            </a:r>
          </a:p>
          <a:p>
            <a:r>
              <a:rPr lang="en-US" dirty="0"/>
              <a:t>Similarly, this expensive process will see governments spending money meant for other important projects for development to fund </a:t>
            </a:r>
            <a:r>
              <a:rPr lang="en-US" dirty="0"/>
              <a:t>education </a:t>
            </a:r>
            <a:r>
              <a:rPr lang="en-US" dirty="0" smtClean="0"/>
              <a:t>(Sheikh, 2018</a:t>
            </a:r>
            <a:r>
              <a:rPr lang="en-US" dirty="0"/>
              <a:t>). </a:t>
            </a:r>
            <a:endParaRPr lang="en-GB" dirty="0"/>
          </a:p>
        </p:txBody>
      </p:sp>
    </p:spTree>
    <p:extLst>
      <p:ext uri="{BB962C8B-B14F-4D97-AF65-F5344CB8AC3E}">
        <p14:creationId xmlns:p14="http://schemas.microsoft.com/office/powerpoint/2010/main" val="2893868815"/>
      </p:ext>
    </p:extLst>
  </p:cSld>
  <p:clrMapOvr>
    <a:masterClrMapping/>
  </p:clrMapOvr>
  <p:transition spd="med" advClick="0" advTm="5000">
    <p:newsfla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Solution 1- </a:t>
            </a:r>
            <a:r>
              <a:rPr lang="en-US" dirty="0" smtClean="0"/>
              <a:t>Increased </a:t>
            </a:r>
            <a:r>
              <a:rPr lang="en-US" dirty="0" smtClean="0"/>
              <a:t>Investment</a:t>
            </a:r>
            <a:endParaRPr lang="en-GB" dirty="0"/>
          </a:p>
        </p:txBody>
      </p:sp>
      <p:sp>
        <p:nvSpPr>
          <p:cNvPr id="3" name="Content Placeholder 2"/>
          <p:cNvSpPr>
            <a:spLocks noGrp="1"/>
          </p:cNvSpPr>
          <p:nvPr>
            <p:ph idx="1"/>
          </p:nvPr>
        </p:nvSpPr>
        <p:spPr/>
        <p:txBody>
          <a:bodyPr>
            <a:normAutofit fontScale="85000" lnSpcReduction="10000"/>
          </a:bodyPr>
          <a:lstStyle/>
          <a:p>
            <a:r>
              <a:rPr lang="en-US" dirty="0"/>
              <a:t>The government should set aside funds to finance students with financial needs, subsidies the money payable for school fees, equip schools with learning materials and professionals and implement policies that ensure no child is left behind. </a:t>
            </a:r>
          </a:p>
          <a:p>
            <a:r>
              <a:rPr lang="en-US" dirty="0"/>
              <a:t>Parents should participate in supporting the students’ educational goals, support arrangements, as well as program planning. </a:t>
            </a:r>
          </a:p>
          <a:p>
            <a:r>
              <a:rPr lang="en-US" dirty="0"/>
              <a:t>Educational providers should develop a curriculum that is equally fair to all students regardless of their circumstances. </a:t>
            </a:r>
          </a:p>
          <a:p>
            <a:r>
              <a:rPr lang="en-US" dirty="0"/>
              <a:t>They should go an extra mile to allocate interpreters in schools with children with special needs to help them understand the content. </a:t>
            </a:r>
          </a:p>
        </p:txBody>
      </p:sp>
    </p:spTree>
    <p:extLst>
      <p:ext uri="{BB962C8B-B14F-4D97-AF65-F5344CB8AC3E}">
        <p14:creationId xmlns:p14="http://schemas.microsoft.com/office/powerpoint/2010/main" val="2535551651"/>
      </p:ext>
    </p:extLst>
  </p:cSld>
  <p:clrMapOvr>
    <a:masterClrMapping/>
  </p:clrMapOvr>
  <p:transition spd="med" advClick="0" advTm="5000">
    <p:newsfla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2-Training Teachers</a:t>
            </a:r>
            <a:endParaRPr lang="en-GB" dirty="0"/>
          </a:p>
        </p:txBody>
      </p:sp>
      <p:sp>
        <p:nvSpPr>
          <p:cNvPr id="3" name="Content Placeholder 2"/>
          <p:cNvSpPr>
            <a:spLocks noGrp="1"/>
          </p:cNvSpPr>
          <p:nvPr>
            <p:ph idx="1"/>
          </p:nvPr>
        </p:nvSpPr>
        <p:spPr/>
        <p:txBody>
          <a:bodyPr>
            <a:normAutofit fontScale="92500" lnSpcReduction="10000"/>
          </a:bodyPr>
          <a:lstStyle/>
          <a:p>
            <a:r>
              <a:rPr lang="en-US" dirty="0"/>
              <a:t>The government should create a department that will support the quality of teaching in schools located in remote and rural areas. </a:t>
            </a:r>
          </a:p>
          <a:p>
            <a:r>
              <a:rPr lang="en-US" dirty="0"/>
              <a:t>Educational providers should develop a curriculum that is equally fair to all students regardless of their circumstances. </a:t>
            </a:r>
          </a:p>
          <a:p>
            <a:r>
              <a:rPr lang="en-US" dirty="0"/>
              <a:t>They should go an extra mile to allocate interpreters in schools with children with special needs to help them understand the content. </a:t>
            </a:r>
          </a:p>
          <a:p>
            <a:r>
              <a:rPr lang="en-US" dirty="0"/>
              <a:t>The government should create a department that will support the quality of teaching in schools located in remote and rural areas. </a:t>
            </a:r>
            <a:endParaRPr lang="en-GB" dirty="0"/>
          </a:p>
          <a:p>
            <a:endParaRPr lang="en-GB" dirty="0"/>
          </a:p>
          <a:p>
            <a:endParaRPr lang="en-GB" dirty="0"/>
          </a:p>
        </p:txBody>
      </p:sp>
    </p:spTree>
    <p:extLst>
      <p:ext uri="{BB962C8B-B14F-4D97-AF65-F5344CB8AC3E}">
        <p14:creationId xmlns:p14="http://schemas.microsoft.com/office/powerpoint/2010/main" val="292074663"/>
      </p:ext>
    </p:extLst>
  </p:cSld>
  <p:clrMapOvr>
    <a:masterClrMapping/>
  </p:clrMapOvr>
  <p:transition spd="med" advClick="0" advTm="5000">
    <p:newsfla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Impact of the First Approach</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The number of school dropouts due </a:t>
            </a:r>
            <a:r>
              <a:rPr lang="en-GB" dirty="0"/>
              <a:t>to lack of funds to sustain </a:t>
            </a:r>
            <a:r>
              <a:rPr lang="en-GB" dirty="0" smtClean="0"/>
              <a:t> children in schools will reduce. </a:t>
            </a:r>
          </a:p>
          <a:p>
            <a:r>
              <a:rPr lang="en-US" dirty="0"/>
              <a:t>Students with disability </a:t>
            </a:r>
            <a:r>
              <a:rPr lang="en-US" dirty="0" smtClean="0"/>
              <a:t>will get specialized equipment </a:t>
            </a:r>
            <a:r>
              <a:rPr lang="en-US" dirty="0"/>
              <a:t>and </a:t>
            </a:r>
            <a:r>
              <a:rPr lang="en-US" dirty="0" smtClean="0"/>
              <a:t>facilities to assist them in learning (Soldatic, 2018).</a:t>
            </a:r>
          </a:p>
          <a:p>
            <a:r>
              <a:rPr lang="en-US" dirty="0"/>
              <a:t>Children affected by humanitarian </a:t>
            </a:r>
            <a:r>
              <a:rPr lang="en-US" dirty="0" smtClean="0"/>
              <a:t>crisis will </a:t>
            </a:r>
            <a:r>
              <a:rPr lang="en-US" dirty="0"/>
              <a:t>have </a:t>
            </a:r>
            <a:r>
              <a:rPr lang="en-US" dirty="0" smtClean="0"/>
              <a:t>chance </a:t>
            </a:r>
            <a:r>
              <a:rPr lang="en-US" dirty="0"/>
              <a:t>to access education </a:t>
            </a:r>
            <a:r>
              <a:rPr lang="en-US" dirty="0" smtClean="0"/>
              <a:t>as educational facilities will be available.</a:t>
            </a:r>
          </a:p>
          <a:p>
            <a:r>
              <a:rPr lang="en-US" dirty="0" smtClean="0"/>
              <a:t>Student in rural areas will get facilities </a:t>
            </a:r>
            <a:r>
              <a:rPr lang="en-US" dirty="0"/>
              <a:t>and </a:t>
            </a:r>
            <a:r>
              <a:rPr lang="en-US" dirty="0" smtClean="0"/>
              <a:t>important </a:t>
            </a:r>
            <a:r>
              <a:rPr lang="en-US" dirty="0"/>
              <a:t>learning </a:t>
            </a:r>
            <a:r>
              <a:rPr lang="en-US" dirty="0" smtClean="0"/>
              <a:t>materials to facilitate quality education.</a:t>
            </a:r>
          </a:p>
          <a:p>
            <a:r>
              <a:rPr lang="en-US" dirty="0" smtClean="0"/>
              <a:t> All teachers will have better skills</a:t>
            </a:r>
            <a:r>
              <a:rPr lang="en-US" dirty="0"/>
              <a:t>, technologies and methodologies </a:t>
            </a:r>
            <a:r>
              <a:rPr lang="en-US" dirty="0" smtClean="0"/>
              <a:t>to aid students’ learning. </a:t>
            </a:r>
            <a:endParaRPr lang="en-GB" dirty="0"/>
          </a:p>
        </p:txBody>
      </p:sp>
    </p:spTree>
    <p:extLst>
      <p:ext uri="{BB962C8B-B14F-4D97-AF65-F5344CB8AC3E}">
        <p14:creationId xmlns:p14="http://schemas.microsoft.com/office/powerpoint/2010/main" val="1655148170"/>
      </p:ext>
    </p:extLst>
  </p:cSld>
  <p:clrMapOvr>
    <a:masterClrMapping/>
  </p:clrMapOvr>
  <p:transition spd="med" advClick="0" advTm="5000">
    <p:newsfla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Pros and Cons of First Approach.</a:t>
            </a:r>
            <a:endParaRPr lang="en-GB" dirty="0"/>
          </a:p>
        </p:txBody>
      </p:sp>
      <p:sp>
        <p:nvSpPr>
          <p:cNvPr id="3" name="Content Placeholder 2"/>
          <p:cNvSpPr>
            <a:spLocks noGrp="1"/>
          </p:cNvSpPr>
          <p:nvPr>
            <p:ph idx="1"/>
          </p:nvPr>
        </p:nvSpPr>
        <p:spPr/>
        <p:txBody>
          <a:bodyPr>
            <a:normAutofit fontScale="85000" lnSpcReduction="20000"/>
          </a:bodyPr>
          <a:lstStyle/>
          <a:p>
            <a:pPr marL="0" indent="0" algn="ctr">
              <a:buNone/>
            </a:pPr>
            <a:r>
              <a:rPr lang="en-US" dirty="0" smtClean="0"/>
              <a:t>Pros of increased investment</a:t>
            </a:r>
          </a:p>
          <a:p>
            <a:pPr marL="0" indent="0">
              <a:buNone/>
            </a:pPr>
            <a:r>
              <a:rPr lang="en-US" dirty="0" smtClean="0"/>
              <a:t>Students from poor socio-economic background and those with disabilities will be able to access quality education (Soldatic,2018).</a:t>
            </a:r>
          </a:p>
          <a:p>
            <a:pPr marL="0" indent="0">
              <a:buNone/>
            </a:pPr>
            <a:r>
              <a:rPr lang="en-US" dirty="0" smtClean="0"/>
              <a:t>Refugees will be able to learn in the host countries.</a:t>
            </a:r>
          </a:p>
          <a:p>
            <a:pPr marL="0" indent="0">
              <a:buNone/>
            </a:pPr>
            <a:r>
              <a:rPr lang="en-US" dirty="0" smtClean="0"/>
              <a:t>Teachers will have adequate skills and technologies to teach.</a:t>
            </a:r>
          </a:p>
          <a:p>
            <a:pPr marL="0" indent="0" algn="ctr">
              <a:buNone/>
            </a:pPr>
            <a:r>
              <a:rPr lang="en-US" dirty="0" smtClean="0"/>
              <a:t>Cons </a:t>
            </a:r>
            <a:endParaRPr lang="en-US" dirty="0"/>
          </a:p>
          <a:p>
            <a:pPr marL="0" indent="0">
              <a:buNone/>
            </a:pPr>
            <a:r>
              <a:rPr lang="en-US" dirty="0" smtClean="0"/>
              <a:t>Increased investment requires parents paying more money which may not be available.</a:t>
            </a:r>
          </a:p>
          <a:p>
            <a:pPr marL="0" indent="0">
              <a:buNone/>
            </a:pPr>
            <a:r>
              <a:rPr lang="en-US" dirty="0" smtClean="0"/>
              <a:t>Investment in host countries may not address inconsistency in refugees education when they are repatriated.</a:t>
            </a:r>
          </a:p>
          <a:p>
            <a:pPr marL="0" indent="0">
              <a:buNone/>
            </a:pPr>
            <a:r>
              <a:rPr lang="en-US" dirty="0" smtClean="0"/>
              <a:t>Remoteness require investment in other sectors such as electricity supply which may be capital intensive. </a:t>
            </a:r>
          </a:p>
          <a:p>
            <a:pPr marL="0" indent="0">
              <a:buNone/>
            </a:pPr>
            <a:r>
              <a:rPr lang="en-US" dirty="0" smtClean="0"/>
              <a:t>Teachers may not have the ability to learn new technologies due to factors such age. </a:t>
            </a:r>
          </a:p>
          <a:p>
            <a:pPr marL="0" indent="0">
              <a:buNone/>
            </a:pPr>
            <a:endParaRPr lang="en-GB" dirty="0"/>
          </a:p>
        </p:txBody>
      </p:sp>
    </p:spTree>
    <p:extLst>
      <p:ext uri="{BB962C8B-B14F-4D97-AF65-F5344CB8AC3E}">
        <p14:creationId xmlns:p14="http://schemas.microsoft.com/office/powerpoint/2010/main" val="1991948175"/>
      </p:ext>
    </p:extLst>
  </p:cSld>
  <p:clrMapOvr>
    <a:masterClrMapping/>
  </p:clrMapOvr>
  <p:transition spd="med" advClick="0" advTm="5000">
    <p:newsfla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Impact of </a:t>
            </a:r>
            <a:r>
              <a:rPr lang="en-GB" dirty="0"/>
              <a:t>the </a:t>
            </a:r>
            <a:r>
              <a:rPr lang="en-GB" dirty="0" smtClean="0"/>
              <a:t>Second Approach</a:t>
            </a:r>
            <a:endParaRPr lang="en-GB" dirty="0"/>
          </a:p>
        </p:txBody>
      </p:sp>
      <p:sp>
        <p:nvSpPr>
          <p:cNvPr id="3" name="Content Placeholder 2"/>
          <p:cNvSpPr>
            <a:spLocks noGrp="1"/>
          </p:cNvSpPr>
          <p:nvPr>
            <p:ph idx="1"/>
          </p:nvPr>
        </p:nvSpPr>
        <p:spPr/>
        <p:txBody>
          <a:bodyPr>
            <a:normAutofit lnSpcReduction="10000"/>
          </a:bodyPr>
          <a:lstStyle/>
          <a:p>
            <a:r>
              <a:rPr lang="en-US" dirty="0" smtClean="0"/>
              <a:t>Teachers will be able to use specialized equipment purchased to aid the learning of students from poor background and the disabled.</a:t>
            </a:r>
          </a:p>
          <a:p>
            <a:r>
              <a:rPr lang="en-US" dirty="0" smtClean="0"/>
              <a:t>Trained teachers will have the knowledge on how to incorporate the disabled student </a:t>
            </a:r>
            <a:r>
              <a:rPr lang="en-US" dirty="0"/>
              <a:t>in the </a:t>
            </a:r>
            <a:r>
              <a:rPr lang="en-US" dirty="0" smtClean="0"/>
              <a:t>classroom.</a:t>
            </a:r>
          </a:p>
          <a:p>
            <a:r>
              <a:rPr lang="en-US" dirty="0" smtClean="0"/>
              <a:t>Teachers will get skills to help refugee students to adapt to </a:t>
            </a:r>
            <a:r>
              <a:rPr lang="en-US" dirty="0"/>
              <a:t>the new education </a:t>
            </a:r>
            <a:r>
              <a:rPr lang="en-US" dirty="0" smtClean="0"/>
              <a:t>system.</a:t>
            </a:r>
          </a:p>
          <a:p>
            <a:r>
              <a:rPr lang="en-US" dirty="0" smtClean="0"/>
              <a:t>Teachers in rural areas will have equal skills with those from urban areas.</a:t>
            </a:r>
          </a:p>
          <a:p>
            <a:r>
              <a:rPr lang="en-US" dirty="0" smtClean="0"/>
              <a:t>All schools in the rural areas will get qualified teachers.</a:t>
            </a:r>
            <a:endParaRPr lang="en-GB" dirty="0"/>
          </a:p>
        </p:txBody>
      </p:sp>
    </p:spTree>
    <p:extLst>
      <p:ext uri="{BB962C8B-B14F-4D97-AF65-F5344CB8AC3E}">
        <p14:creationId xmlns:p14="http://schemas.microsoft.com/office/powerpoint/2010/main" val="2856258004"/>
      </p:ext>
    </p:extLst>
  </p:cSld>
  <p:clrMapOvr>
    <a:masterClrMapping/>
  </p:clrMapOvr>
  <p:transition spd="med" advClick="0" advTm="5000">
    <p:newsfla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Pros and Cons of Second Approach</a:t>
            </a:r>
          </a:p>
        </p:txBody>
      </p:sp>
      <p:sp>
        <p:nvSpPr>
          <p:cNvPr id="3" name="Content Placeholder 2"/>
          <p:cNvSpPr>
            <a:spLocks noGrp="1"/>
          </p:cNvSpPr>
          <p:nvPr>
            <p:ph idx="1"/>
          </p:nvPr>
        </p:nvSpPr>
        <p:spPr/>
        <p:txBody>
          <a:bodyPr>
            <a:normAutofit fontScale="85000" lnSpcReduction="20000"/>
          </a:bodyPr>
          <a:lstStyle/>
          <a:p>
            <a:pPr marL="0" indent="0" algn="ctr">
              <a:buNone/>
            </a:pPr>
            <a:r>
              <a:rPr lang="en-US" dirty="0" smtClean="0"/>
              <a:t>Pros.</a:t>
            </a:r>
          </a:p>
          <a:p>
            <a:pPr marL="0" indent="0">
              <a:buNone/>
            </a:pPr>
            <a:r>
              <a:rPr lang="en-US" dirty="0" smtClean="0"/>
              <a:t>Teachers with knowledge </a:t>
            </a:r>
            <a:r>
              <a:rPr lang="en-US" dirty="0"/>
              <a:t>and skills will deliver </a:t>
            </a:r>
            <a:r>
              <a:rPr lang="en-US" dirty="0" smtClean="0"/>
              <a:t>quality education across the country. </a:t>
            </a:r>
          </a:p>
          <a:p>
            <a:pPr marL="0" indent="0">
              <a:buNone/>
            </a:pPr>
            <a:r>
              <a:rPr lang="en-US" dirty="0" smtClean="0"/>
              <a:t>Teachers will be able to provide the specialized needs of the disabled and displaced students. </a:t>
            </a:r>
          </a:p>
          <a:p>
            <a:pPr marL="0" indent="0">
              <a:buNone/>
            </a:pPr>
            <a:r>
              <a:rPr lang="en-US" dirty="0" smtClean="0"/>
              <a:t>Teachers will be able to use new technologies to aid student learning.</a:t>
            </a:r>
          </a:p>
          <a:p>
            <a:pPr marL="0" indent="0" algn="ctr">
              <a:buNone/>
            </a:pPr>
            <a:r>
              <a:rPr lang="en-US" dirty="0" smtClean="0"/>
              <a:t>Cons</a:t>
            </a:r>
            <a:endParaRPr lang="en-GB" dirty="0" smtClean="0"/>
          </a:p>
          <a:p>
            <a:pPr marL="0" indent="0">
              <a:buNone/>
            </a:pPr>
            <a:r>
              <a:rPr lang="en-GB" dirty="0" smtClean="0"/>
              <a:t>Funding teachers training will </a:t>
            </a:r>
            <a:r>
              <a:rPr lang="en-GB" dirty="0"/>
              <a:t>limit other development </a:t>
            </a:r>
            <a:r>
              <a:rPr lang="en-GB" dirty="0" smtClean="0"/>
              <a:t>since </a:t>
            </a:r>
            <a:r>
              <a:rPr lang="en-GB" dirty="0"/>
              <a:t>the government does not collect revenue from </a:t>
            </a:r>
            <a:r>
              <a:rPr lang="en-GB" dirty="0" smtClean="0"/>
              <a:t>schools.</a:t>
            </a:r>
          </a:p>
          <a:p>
            <a:pPr marL="0" indent="0">
              <a:buNone/>
            </a:pPr>
            <a:r>
              <a:rPr lang="en-US" dirty="0" smtClean="0"/>
              <a:t>Trained teachers may not be willing to work in rural areas.</a:t>
            </a:r>
          </a:p>
          <a:p>
            <a:pPr marL="0" indent="0">
              <a:buNone/>
            </a:pPr>
            <a:r>
              <a:rPr lang="en-US" dirty="0" smtClean="0"/>
              <a:t>There may language barrier while addressing the needs of displaced students.</a:t>
            </a:r>
            <a:endParaRPr lang="en-GB" dirty="0"/>
          </a:p>
        </p:txBody>
      </p:sp>
    </p:spTree>
    <p:extLst>
      <p:ext uri="{BB962C8B-B14F-4D97-AF65-F5344CB8AC3E}">
        <p14:creationId xmlns:p14="http://schemas.microsoft.com/office/powerpoint/2010/main" val="4264782078"/>
      </p:ext>
    </p:extLst>
  </p:cSld>
  <p:clrMapOvr>
    <a:masterClrMapping/>
  </p:clrMapOvr>
  <p:transition spd="med" advClick="0" advTm="5000">
    <p:newsfla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a:t>
            </a:r>
            <a:endParaRPr lang="en-GB" dirty="0"/>
          </a:p>
        </p:txBody>
      </p:sp>
      <p:sp>
        <p:nvSpPr>
          <p:cNvPr id="3" name="Content Placeholder 2"/>
          <p:cNvSpPr>
            <a:spLocks noGrp="1"/>
          </p:cNvSpPr>
          <p:nvPr>
            <p:ph idx="1"/>
          </p:nvPr>
        </p:nvSpPr>
        <p:spPr/>
        <p:txBody>
          <a:bodyPr>
            <a:normAutofit fontScale="85000" lnSpcReduction="10000"/>
          </a:bodyPr>
          <a:lstStyle/>
          <a:p>
            <a:r>
              <a:rPr lang="en-US" dirty="0"/>
              <a:t>Characters would argue that it is not in any way possible for the educational providers to develop a fair curriculum among all students because of the differences in the disadvantage factors.</a:t>
            </a:r>
          </a:p>
          <a:p>
            <a:r>
              <a:rPr lang="en-US" dirty="0"/>
              <a:t> Disabling students have different conditions; students who cannot hear would not be suited to a curriculum used by the blind. </a:t>
            </a:r>
            <a:endParaRPr lang="en-GB" dirty="0"/>
          </a:p>
          <a:p>
            <a:r>
              <a:rPr lang="en-US" dirty="0"/>
              <a:t>Socioeconomic background as a disadvantage factor could attract critics. </a:t>
            </a:r>
          </a:p>
          <a:p>
            <a:r>
              <a:rPr lang="en-US" dirty="0"/>
              <a:t>Despite offering free education or subsidizing the amount payable as school fees, students from low-SES would still encounter difficulties to purchase other school requirements, travel to school and other educational demands</a:t>
            </a:r>
            <a:r>
              <a:rPr lang="en-US" dirty="0" smtClean="0"/>
              <a:t>.</a:t>
            </a:r>
            <a:endParaRPr lang="en-GB" dirty="0"/>
          </a:p>
        </p:txBody>
      </p:sp>
    </p:spTree>
    <p:extLst>
      <p:ext uri="{BB962C8B-B14F-4D97-AF65-F5344CB8AC3E}">
        <p14:creationId xmlns:p14="http://schemas.microsoft.com/office/powerpoint/2010/main" val="2896157026"/>
      </p:ext>
    </p:extLst>
  </p:cSld>
  <p:clrMapOvr>
    <a:masterClrMapping/>
  </p:clrMapOvr>
  <p:transition spd="med" advClick="0" advTm="5000">
    <p:newsfla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Addressing Criticism</a:t>
            </a:r>
            <a:endParaRPr lang="en-GB" dirty="0"/>
          </a:p>
        </p:txBody>
      </p:sp>
      <p:sp>
        <p:nvSpPr>
          <p:cNvPr id="3" name="Content Placeholder 2"/>
          <p:cNvSpPr>
            <a:spLocks noGrp="1"/>
          </p:cNvSpPr>
          <p:nvPr>
            <p:ph idx="1"/>
          </p:nvPr>
        </p:nvSpPr>
        <p:spPr/>
        <p:txBody>
          <a:bodyPr>
            <a:normAutofit lnSpcReduction="10000"/>
          </a:bodyPr>
          <a:lstStyle/>
          <a:p>
            <a:r>
              <a:rPr lang="en-US" dirty="0"/>
              <a:t>The curriculum can be the same for all students if schools implement other measures such as involving interpreters and sign language professionals to teach the disabling students.</a:t>
            </a:r>
          </a:p>
          <a:p>
            <a:r>
              <a:rPr lang="en-US" dirty="0" smtClean="0"/>
              <a:t>In </a:t>
            </a:r>
            <a:r>
              <a:rPr lang="en-US" dirty="0"/>
              <a:t>addition, the governments can go a step further and provide everything for students in schools.</a:t>
            </a:r>
          </a:p>
          <a:p>
            <a:r>
              <a:rPr lang="en-US" dirty="0"/>
              <a:t>Providing for students with every need will see every child in school feeling equally important and increase their urge to further their education for their individual benefits and making their communities and families </a:t>
            </a:r>
            <a:r>
              <a:rPr lang="en-US" dirty="0"/>
              <a:t>better </a:t>
            </a:r>
            <a:r>
              <a:rPr lang="en-US" dirty="0" smtClean="0"/>
              <a:t>(Sheikh</a:t>
            </a:r>
            <a:r>
              <a:rPr lang="en-US" dirty="0"/>
              <a:t>, </a:t>
            </a:r>
            <a:r>
              <a:rPr lang="en-US" dirty="0" smtClean="0"/>
              <a:t>2018</a:t>
            </a:r>
            <a:r>
              <a:rPr lang="en-US" dirty="0"/>
              <a:t>). </a:t>
            </a:r>
            <a:endParaRPr lang="en-GB" dirty="0"/>
          </a:p>
        </p:txBody>
      </p:sp>
    </p:spTree>
    <p:extLst>
      <p:ext uri="{BB962C8B-B14F-4D97-AF65-F5344CB8AC3E}">
        <p14:creationId xmlns:p14="http://schemas.microsoft.com/office/powerpoint/2010/main" val="2489090491"/>
      </p:ext>
    </p:extLst>
  </p:cSld>
  <p:clrMapOvr>
    <a:masterClrMapping/>
  </p:clrMapOvr>
  <p:transition spd="med" advClick="0" advTm="5000">
    <p:newsfla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Statement.</a:t>
            </a:r>
            <a:endParaRPr lang="en-GB" dirty="0"/>
          </a:p>
        </p:txBody>
      </p:sp>
      <p:sp>
        <p:nvSpPr>
          <p:cNvPr id="3" name="Content Placeholder 2"/>
          <p:cNvSpPr>
            <a:spLocks noGrp="1"/>
          </p:cNvSpPr>
          <p:nvPr>
            <p:ph idx="1"/>
          </p:nvPr>
        </p:nvSpPr>
        <p:spPr/>
        <p:txBody>
          <a:bodyPr/>
          <a:lstStyle/>
          <a:p>
            <a:r>
              <a:rPr lang="en-US" dirty="0"/>
              <a:t>There are high possibilities that the goal of equal access to quality education among students could be achieved. However, it requires collaboration between the government and other education </a:t>
            </a:r>
            <a:r>
              <a:rPr lang="en-US" dirty="0" smtClean="0"/>
              <a:t>stakeholders</a:t>
            </a:r>
          </a:p>
          <a:p>
            <a:pPr marL="0" indent="0" algn="ctr">
              <a:buNone/>
            </a:pPr>
            <a:r>
              <a:rPr lang="en-US" dirty="0"/>
              <a:t>Possible Questions</a:t>
            </a:r>
            <a:endParaRPr lang="en-GB" dirty="0"/>
          </a:p>
          <a:p>
            <a:pPr marL="514350" indent="-514350">
              <a:buFont typeface="+mj-lt"/>
              <a:buAutoNum type="arabicPeriod"/>
            </a:pPr>
            <a:r>
              <a:rPr lang="en-US" dirty="0"/>
              <a:t>How do we identify those students without privilege to access quality </a:t>
            </a:r>
            <a:r>
              <a:rPr lang="en-US" dirty="0" smtClean="0"/>
              <a:t>education?</a:t>
            </a:r>
            <a:endParaRPr lang="en-GB" dirty="0"/>
          </a:p>
          <a:p>
            <a:pPr marL="514350" indent="-514350">
              <a:buFont typeface="+mj-lt"/>
              <a:buAutoNum type="arabicPeriod"/>
            </a:pPr>
            <a:r>
              <a:rPr lang="en-US" dirty="0" smtClean="0"/>
              <a:t>How </a:t>
            </a:r>
            <a:r>
              <a:rPr lang="en-US" dirty="0"/>
              <a:t>do we ensure equal access to quality education translate to a better future for students?</a:t>
            </a:r>
            <a:endParaRPr lang="en-GB" dirty="0"/>
          </a:p>
          <a:p>
            <a:endParaRPr lang="en-GB" dirty="0"/>
          </a:p>
          <a:p>
            <a:endParaRPr lang="en-GB" dirty="0"/>
          </a:p>
        </p:txBody>
      </p:sp>
    </p:spTree>
    <p:extLst>
      <p:ext uri="{BB962C8B-B14F-4D97-AF65-F5344CB8AC3E}">
        <p14:creationId xmlns:p14="http://schemas.microsoft.com/office/powerpoint/2010/main" val="1498563610"/>
      </p:ext>
    </p:extLst>
  </p:cSld>
  <p:clrMapOvr>
    <a:masterClrMapping/>
  </p:clrMapOvr>
  <p:transition spd="med" advClick="0" advTm="5000">
    <p:newsfla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lstStyle/>
          <a:p>
            <a:pPr marL="0" indent="-457200">
              <a:buNone/>
            </a:pPr>
            <a:r>
              <a:rPr lang="en-US" dirty="0"/>
              <a:t>Masters, A. O., Geoff, N., &amp; Adams, R. J. (2018). What is' equity’ in </a:t>
            </a:r>
            <a:r>
              <a:rPr lang="en-US" dirty="0" smtClean="0"/>
              <a:t>education.205-210</a:t>
            </a:r>
          </a:p>
          <a:p>
            <a:pPr marL="0" indent="-457200">
              <a:buNone/>
            </a:pPr>
            <a:r>
              <a:rPr lang="en-US" dirty="0"/>
              <a:t>Soldatic, K. (2018). </a:t>
            </a:r>
            <a:r>
              <a:rPr lang="en-US" i="1" dirty="0"/>
              <a:t>Disability and Neoliberal State Formations: The Case of Australia</a:t>
            </a:r>
            <a:r>
              <a:rPr lang="en-US" dirty="0"/>
              <a:t>. Routledge.117-128</a:t>
            </a:r>
            <a:endParaRPr lang="en-GB" dirty="0"/>
          </a:p>
          <a:p>
            <a:pPr marL="0" indent="0">
              <a:buNone/>
            </a:pPr>
            <a:r>
              <a:rPr lang="en-US" dirty="0"/>
              <a:t>Sheikh, M. A. (2018). Childhood disadvantage, education, and psychological distress in adulthood: A three-wave population-based study. </a:t>
            </a:r>
            <a:r>
              <a:rPr lang="en-US" i="1" dirty="0"/>
              <a:t>Journal of affective disorders</a:t>
            </a:r>
            <a:r>
              <a:rPr lang="en-US" dirty="0"/>
              <a:t>, </a:t>
            </a:r>
            <a:r>
              <a:rPr lang="en-US" i="1" dirty="0"/>
              <a:t>229</a:t>
            </a:r>
            <a:r>
              <a:rPr lang="en-US" dirty="0"/>
              <a:t>, 206-212.</a:t>
            </a:r>
            <a:endParaRPr lang="en-GB" dirty="0"/>
          </a:p>
          <a:p>
            <a:pPr marL="0" indent="0">
              <a:buNone/>
            </a:pPr>
            <a:endParaRPr lang="en-GB" dirty="0"/>
          </a:p>
        </p:txBody>
      </p:sp>
    </p:spTree>
  </p:cSld>
  <p:clrMapOvr>
    <a:masterClrMapping/>
  </p:clrMapOvr>
  <p:transition spd="med" advClick="0" advTm="5000">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225</TotalTime>
  <Words>1344</Words>
  <Application>Microsoft Office PowerPoint</Application>
  <PresentationFormat>On-screen Show (4:3)</PresentationFormat>
  <Paragraphs>91</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Flow</vt:lpstr>
      <vt:lpstr>Equity and Equality in Education</vt:lpstr>
      <vt:lpstr>Factors of Educational Disadvantages</vt:lpstr>
      <vt:lpstr>Socio-Economic Background</vt:lpstr>
      <vt:lpstr>Disability</vt:lpstr>
      <vt:lpstr>Refugee and Humanitarian status</vt:lpstr>
      <vt:lpstr>Remoteness</vt:lpstr>
      <vt:lpstr>Teachers and standards.</vt:lpstr>
      <vt:lpstr>Investment in Learning Resources</vt:lpstr>
      <vt:lpstr>Solution 1- Increased Investment</vt:lpstr>
      <vt:lpstr>Solution 2-Training Teachers</vt:lpstr>
      <vt:lpstr>Impact of the First Approach</vt:lpstr>
      <vt:lpstr>Pros and Cons of First Approach.</vt:lpstr>
      <vt:lpstr>Impact of the Second Approach</vt:lpstr>
      <vt:lpstr>Pros and Cons of Second Approach</vt:lpstr>
      <vt:lpstr>Criticism</vt:lpstr>
      <vt:lpstr>Addressing Criticism</vt:lpstr>
      <vt:lpstr>Closing Statement.</vt:lpstr>
      <vt:lpstr>Reference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communication</dc:title>
  <dc:creator>user</dc:creator>
  <cp:lastModifiedBy>ZACK</cp:lastModifiedBy>
  <cp:revision>49</cp:revision>
  <dcterms:created xsi:type="dcterms:W3CDTF">2018-09-02T16:40:33Z</dcterms:created>
  <dcterms:modified xsi:type="dcterms:W3CDTF">2018-09-20T03:14:25Z</dcterms:modified>
</cp:coreProperties>
</file>